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64" r:id="rId10"/>
    <p:sldId id="265" r:id="rId11"/>
    <p:sldId id="279" r:id="rId12"/>
    <p:sldId id="263" r:id="rId13"/>
    <p:sldId id="277" r:id="rId14"/>
    <p:sldId id="266" r:id="rId15"/>
    <p:sldId id="276" r:id="rId16"/>
    <p:sldId id="267" r:id="rId17"/>
    <p:sldId id="275" r:id="rId18"/>
    <p:sldId id="268" r:id="rId19"/>
    <p:sldId id="284" r:id="rId20"/>
    <p:sldId id="269" r:id="rId21"/>
    <p:sldId id="270" r:id="rId22"/>
    <p:sldId id="278" r:id="rId23"/>
    <p:sldId id="271" r:id="rId24"/>
    <p:sldId id="272" r:id="rId25"/>
    <p:sldId id="273" r:id="rId26"/>
    <p:sldId id="274" r:id="rId27"/>
    <p:sldId id="285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mp\Desktop\Lies%20Told\Working%20Documents\Census%20data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title>
      <c:tx>
        <c:rich>
          <a:bodyPr/>
          <a:lstStyle/>
          <a:p>
            <a:pPr>
              <a:defRPr/>
            </a:pPr>
            <a:r>
              <a:rPr lang="en-US"/>
              <a:t>2016 Data. </a:t>
            </a:r>
          </a:p>
          <a:p>
            <a:pPr>
              <a:defRPr/>
            </a:pPr>
            <a:r>
              <a:rPr lang="en-US"/>
              <a:t>Grouped by Three broad Age groups.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Grouped by Three broad Age groups.</c:v>
          </c:tx>
          <c:cat>
            <c:strRef>
              <c:f>Sheet1!$A$35:$A$37</c:f>
              <c:strCache>
                <c:ptCount val="3"/>
                <c:pt idx="0">
                  <c:v>Studying and working Young Voters 15 to 35</c:v>
                </c:pt>
                <c:pt idx="1">
                  <c:v>Working middle Aged voters 36-59</c:v>
                </c:pt>
                <c:pt idx="2">
                  <c:v>Retired Older voters 60 upwards</c:v>
                </c:pt>
              </c:strCache>
            </c:strRef>
          </c:cat>
          <c:val>
            <c:numRef>
              <c:f>Sheet1!$B$35:$B$37</c:f>
              <c:numCache>
                <c:formatCode>#,##0</c:formatCode>
                <c:ptCount val="3"/>
                <c:pt idx="0">
                  <c:v>6356837</c:v>
                </c:pt>
                <c:pt idx="1">
                  <c:v>7704274</c:v>
                </c:pt>
                <c:pt idx="2">
                  <c:v>4976160</c:v>
                </c:pt>
              </c:numCache>
            </c:numRef>
          </c:val>
        </c:ser>
        <c:shape val="cylinder"/>
        <c:axId val="83454208"/>
        <c:axId val="83288064"/>
        <c:axId val="0"/>
      </c:bar3DChart>
      <c:catAx>
        <c:axId val="83454208"/>
        <c:scaling>
          <c:orientation val="minMax"/>
        </c:scaling>
        <c:axPos val="b"/>
        <c:tickLblPos val="nextTo"/>
        <c:crossAx val="83288064"/>
        <c:crosses val="autoZero"/>
        <c:auto val="1"/>
        <c:lblAlgn val="ctr"/>
        <c:lblOffset val="100"/>
      </c:catAx>
      <c:valAx>
        <c:axId val="83288064"/>
        <c:scaling>
          <c:orientation val="minMax"/>
        </c:scaling>
        <c:axPos val="l"/>
        <c:majorGridlines/>
        <c:numFmt formatCode="#,##0" sourceLinked="1"/>
        <c:tickLblPos val="nextTo"/>
        <c:crossAx val="834542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EE9FD-A426-4A6C-9E82-3FFB735505E6}" type="datetimeFigureOut">
              <a:rPr lang="en-AU" smtClean="0"/>
              <a:t>21/07/2019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FCD4-4F8D-4E22-8B55-7BDD8E73D94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804C-639A-4E04-9A96-7F8B0F6A9399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AD4A-31C1-4037-889A-5FCAA4042475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8E-86D9-487A-9BE1-B963A22780F0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E169-7B90-4544-84DE-351320851F1B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CBF-A88C-4A75-B0B3-237ABAC57675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9F9-3434-46AA-95AD-205AF0F44649}" type="datetime1">
              <a:rPr lang="en-AU" smtClean="0"/>
              <a:t>21/07/2019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B3F3-2795-4DFC-87AD-0CD461D6A6D2}" type="datetime1">
              <a:rPr lang="en-AU" smtClean="0"/>
              <a:t>21/07/2019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D9D3-83AA-49C7-BEB0-FFE9CD03307F}" type="datetime1">
              <a:rPr lang="en-AU" smtClean="0"/>
              <a:t>21/07/2019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7AA8-226C-4865-953A-D2BA68F6102E}" type="datetime1">
              <a:rPr lang="en-AU" smtClean="0"/>
              <a:t>21/07/2019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CA6F-E221-452F-941D-2C8C0D0D3DF3}" type="datetime1">
              <a:rPr lang="en-AU" smtClean="0"/>
              <a:t>21/07/2019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DE38-229F-4C7C-90B9-F482BD9B5B51}" type="datetime1">
              <a:rPr lang="en-AU" smtClean="0"/>
              <a:t>21/07/2019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6162-7151-4ADA-8101-4311D484D230}" type="datetime1">
              <a:rPr lang="en-AU" smtClean="0"/>
              <a:t>21/07/2019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3FCC-5F42-4BF6-BA38-12C7A3C349D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Filling the Vacuum?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An analysis of </a:t>
            </a:r>
            <a:r>
              <a:rPr lang="en-AU" dirty="0" err="1" smtClean="0"/>
              <a:t>Labor’s</a:t>
            </a:r>
            <a:r>
              <a:rPr lang="en-AU" dirty="0" smtClean="0"/>
              <a:t> 18</a:t>
            </a:r>
            <a:r>
              <a:rPr lang="en-AU" baseline="30000" dirty="0" smtClean="0"/>
              <a:t>th</a:t>
            </a:r>
            <a:r>
              <a:rPr lang="en-AU" dirty="0" smtClean="0"/>
              <a:t> May 2019 Election loss.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Example.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Confusing Electorate by too many messages.</a:t>
            </a:r>
          </a:p>
          <a:p>
            <a:r>
              <a:rPr lang="en-AU" dirty="0" smtClean="0"/>
              <a:t>Not negating Coalition Negative messages.</a:t>
            </a:r>
          </a:p>
          <a:p>
            <a:r>
              <a:rPr lang="en-AU" dirty="0" smtClean="0"/>
              <a:t>Not negating Perception driven messages.</a:t>
            </a:r>
          </a:p>
          <a:p>
            <a:r>
              <a:rPr lang="en-AU" dirty="0" smtClean="0"/>
              <a:t>Keeping it simple.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SWOT.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Strengths.. </a:t>
            </a:r>
            <a:r>
              <a:rPr lang="en-AU" dirty="0" smtClean="0"/>
              <a:t>Excellent policy developed.</a:t>
            </a:r>
          </a:p>
          <a:p>
            <a:r>
              <a:rPr lang="en-AU" b="1" dirty="0" smtClean="0"/>
              <a:t>Weaknesses.. </a:t>
            </a:r>
            <a:r>
              <a:rPr lang="en-AU" dirty="0" smtClean="0"/>
              <a:t>Policies not related to segments and no ongoing message. Too complicated.</a:t>
            </a:r>
          </a:p>
          <a:p>
            <a:r>
              <a:rPr lang="en-AU" b="1" dirty="0" smtClean="0"/>
              <a:t>Opportunities.. </a:t>
            </a:r>
            <a:r>
              <a:rPr lang="en-AU" dirty="0" smtClean="0"/>
              <a:t>Fix the specific weakness in the ongoing message and the  targeted Policy messaging. Align with defined segments.</a:t>
            </a:r>
          </a:p>
          <a:p>
            <a:r>
              <a:rPr lang="en-AU" b="1" dirty="0" smtClean="0"/>
              <a:t>Threats.. </a:t>
            </a:r>
            <a:r>
              <a:rPr lang="en-AU" dirty="0" smtClean="0"/>
              <a:t>If </a:t>
            </a:r>
            <a:r>
              <a:rPr lang="en-AU" dirty="0" err="1" smtClean="0"/>
              <a:t>Labor</a:t>
            </a:r>
            <a:r>
              <a:rPr lang="en-AU" dirty="0" smtClean="0"/>
              <a:t> don’t do this then forget changing society. Doesn’t happen from Opposition.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1.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Segment 1 15 to 35 years.</a:t>
            </a:r>
          </a:p>
          <a:p>
            <a:r>
              <a:rPr lang="en-AU" dirty="0" err="1" smtClean="0"/>
              <a:t>Newstart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Inquiry not enough ($3.3Bn a year was affordable) </a:t>
            </a:r>
          </a:p>
          <a:p>
            <a:pPr lvl="1"/>
            <a:r>
              <a:rPr lang="en-AU" dirty="0" smtClean="0"/>
              <a:t>Represents approx 1million people or 6.6% of voting population.</a:t>
            </a:r>
          </a:p>
          <a:p>
            <a:pPr lvl="1"/>
            <a:r>
              <a:rPr lang="en-AU" dirty="0" smtClean="0"/>
              <a:t>A conservative estimate.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1.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segment consists of 6,356,837 persons and represents 33.38% of the voting population of 19,039,287.</a:t>
            </a:r>
          </a:p>
          <a:p>
            <a:pPr>
              <a:buNone/>
            </a:pPr>
            <a:r>
              <a:rPr lang="en-AU" dirty="0" smtClean="0"/>
              <a:t>(Data from ABS 2016 Census and AEC website 2019 Election).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2.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Segment 2 36 to 59 years.</a:t>
            </a:r>
          </a:p>
          <a:p>
            <a:r>
              <a:rPr lang="en-AU" dirty="0" err="1" smtClean="0"/>
              <a:t>Newstart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Sons and daughters</a:t>
            </a:r>
          </a:p>
          <a:p>
            <a:pPr lvl="1"/>
            <a:r>
              <a:rPr lang="en-AU" dirty="0" smtClean="0"/>
              <a:t>Have to support own adult children</a:t>
            </a:r>
          </a:p>
          <a:p>
            <a:pPr lvl="1"/>
            <a:r>
              <a:rPr lang="en-AU" dirty="0" smtClean="0"/>
              <a:t>A conservative estimate would be another 10% of voting population who would have to look after their kids. (Via Census).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2.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segment consists of 7,704,274 persons and represents 40.46% of the voting population of 19,039,287.</a:t>
            </a:r>
          </a:p>
          <a:p>
            <a:pPr>
              <a:buNone/>
            </a:pPr>
            <a:r>
              <a:rPr lang="en-AU" dirty="0" smtClean="0"/>
              <a:t>(Data from ABS 2016 Census and AEC website 2019 Election). 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3.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Segment 3 60 Years plus</a:t>
            </a:r>
          </a:p>
          <a:p>
            <a:r>
              <a:rPr lang="en-AU" dirty="0" smtClean="0"/>
              <a:t>Retirement incomes.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 smtClean="0"/>
              <a:t>Franking Credits</a:t>
            </a:r>
          </a:p>
          <a:p>
            <a:pPr lvl="1"/>
            <a:r>
              <a:rPr lang="en-AU" dirty="0" smtClean="0"/>
              <a:t>Pensions</a:t>
            </a:r>
          </a:p>
          <a:p>
            <a:pPr lvl="1"/>
            <a:r>
              <a:rPr lang="en-AU" dirty="0" smtClean="0"/>
              <a:t>Super (Industry and financial)</a:t>
            </a:r>
          </a:p>
          <a:p>
            <a:pPr lvl="1"/>
            <a:r>
              <a:rPr lang="en-AU" dirty="0" smtClean="0"/>
              <a:t>SMSF.</a:t>
            </a:r>
          </a:p>
          <a:p>
            <a:r>
              <a:rPr lang="en-AU" dirty="0" smtClean="0"/>
              <a:t>Confusing Message</a:t>
            </a:r>
          </a:p>
          <a:p>
            <a:r>
              <a:rPr lang="en-AU" dirty="0" smtClean="0"/>
              <a:t>Lies told.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3.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segment consists of 4,976,160 persons and represents 26.13% of the voting population of 19,039,287.</a:t>
            </a:r>
          </a:p>
          <a:p>
            <a:pPr>
              <a:buNone/>
            </a:pPr>
            <a:r>
              <a:rPr lang="en-AU" dirty="0" smtClean="0"/>
              <a:t>(Data from ABS 2016 Census and AEC website 2019 Election). 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Messages relating to segment 4.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Female Voting Population</a:t>
            </a:r>
          </a:p>
          <a:p>
            <a:pPr lvl="1"/>
            <a:r>
              <a:rPr lang="en-AU" dirty="0" smtClean="0"/>
              <a:t>Domestic Violence</a:t>
            </a:r>
          </a:p>
          <a:p>
            <a:pPr lvl="1"/>
            <a:r>
              <a:rPr lang="en-AU" dirty="0" smtClean="0"/>
              <a:t>Wage parity</a:t>
            </a:r>
          </a:p>
          <a:p>
            <a:pPr lvl="1"/>
            <a:r>
              <a:rPr lang="en-AU" dirty="0" smtClean="0"/>
              <a:t>Retirement incomes</a:t>
            </a:r>
          </a:p>
          <a:p>
            <a:pPr lvl="1"/>
            <a:r>
              <a:rPr lang="en-AU" dirty="0" smtClean="0"/>
              <a:t>Supporting children on </a:t>
            </a:r>
            <a:r>
              <a:rPr lang="en-AU" dirty="0" err="1" smtClean="0"/>
              <a:t>Newstart</a:t>
            </a:r>
            <a:r>
              <a:rPr lang="en-AU" dirty="0" smtClean="0"/>
              <a:t>.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Segment 4 Represents 51% of voting population.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Maslow’s Hierarchy of Needs</a:t>
            </a:r>
            <a:endParaRPr lang="en-AU" dirty="0"/>
          </a:p>
        </p:txBody>
      </p:sp>
      <p:pic>
        <p:nvPicPr>
          <p:cNvPr id="4" name="Content Placeholder 3" descr="Maslow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818" y="1600200"/>
            <a:ext cx="6624364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Authors.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Methodology used by Authors </a:t>
            </a:r>
          </a:p>
          <a:p>
            <a:r>
              <a:rPr lang="en-AU" dirty="0" smtClean="0"/>
              <a:t>John Collins</a:t>
            </a:r>
          </a:p>
          <a:p>
            <a:r>
              <a:rPr lang="en-AU" dirty="0" smtClean="0"/>
              <a:t>Vince O’Grady</a:t>
            </a:r>
          </a:p>
          <a:p>
            <a:endParaRPr lang="en-AU" dirty="0"/>
          </a:p>
          <a:p>
            <a:r>
              <a:rPr lang="en-AU" dirty="0" smtClean="0"/>
              <a:t>Harvard </a:t>
            </a:r>
            <a:r>
              <a:rPr lang="en-AU" dirty="0"/>
              <a:t>B</a:t>
            </a:r>
            <a:r>
              <a:rPr lang="en-AU" dirty="0" smtClean="0"/>
              <a:t>usiness School Case Study</a:t>
            </a:r>
          </a:p>
          <a:p>
            <a:r>
              <a:rPr lang="en-AU" smtClean="0"/>
              <a:t>Prepared July 2019.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 of Unions and </a:t>
            </a:r>
            <a:r>
              <a:rPr lang="en-AU" dirty="0" err="1" smtClean="0"/>
              <a:t>Labor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Continual Coalition Message re Unions and </a:t>
            </a:r>
            <a:r>
              <a:rPr lang="en-AU" dirty="0" err="1" smtClean="0"/>
              <a:t>Labor</a:t>
            </a:r>
            <a:endParaRPr lang="en-AU" dirty="0" smtClean="0"/>
          </a:p>
          <a:p>
            <a:r>
              <a:rPr lang="en-AU" dirty="0" smtClean="0"/>
              <a:t>Liberal “Stock” message of Thuggish Unionism.</a:t>
            </a:r>
          </a:p>
          <a:p>
            <a:r>
              <a:rPr lang="en-AU" dirty="0" smtClean="0"/>
              <a:t>Association of Unions with </a:t>
            </a:r>
            <a:r>
              <a:rPr lang="en-AU" dirty="0" err="1" smtClean="0"/>
              <a:t>Labor</a:t>
            </a:r>
            <a:r>
              <a:rPr lang="en-AU" dirty="0" smtClean="0"/>
              <a:t>. (Therefore thugs)</a:t>
            </a:r>
          </a:p>
          <a:p>
            <a:r>
              <a:rPr lang="en-AU" dirty="0" smtClean="0"/>
              <a:t>Union Control of </a:t>
            </a:r>
            <a:r>
              <a:rPr lang="en-AU" dirty="0" err="1" smtClean="0"/>
              <a:t>Labor</a:t>
            </a:r>
            <a:endParaRPr lang="en-AU" dirty="0" smtClean="0"/>
          </a:p>
          <a:p>
            <a:r>
              <a:rPr lang="en-AU" dirty="0" smtClean="0"/>
              <a:t>Coming for your money/Can’t control money</a:t>
            </a:r>
          </a:p>
          <a:p>
            <a:r>
              <a:rPr lang="en-AU" dirty="0" err="1" smtClean="0"/>
              <a:t>Labor’s</a:t>
            </a:r>
            <a:r>
              <a:rPr lang="en-AU" dirty="0" smtClean="0"/>
              <a:t> debt.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 of Unions and </a:t>
            </a:r>
            <a:r>
              <a:rPr lang="en-AU" dirty="0" err="1" smtClean="0"/>
              <a:t>Labor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Unions and </a:t>
            </a:r>
            <a:r>
              <a:rPr lang="en-AU" dirty="0" err="1" smtClean="0"/>
              <a:t>Labor’s</a:t>
            </a:r>
            <a:r>
              <a:rPr lang="en-AU" dirty="0" smtClean="0"/>
              <a:t> response to Liberal message of thuggish behaviour and  not able to control money.</a:t>
            </a:r>
          </a:p>
          <a:p>
            <a:r>
              <a:rPr lang="en-AU" dirty="0" smtClean="0"/>
              <a:t>Q. What is that response?</a:t>
            </a:r>
          </a:p>
          <a:p>
            <a:r>
              <a:rPr lang="en-AU" dirty="0" smtClean="0"/>
              <a:t>A. Less than optimal.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 of Unions and </a:t>
            </a:r>
            <a:r>
              <a:rPr lang="en-AU" dirty="0" err="1" smtClean="0"/>
              <a:t>Labor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Newstart</a:t>
            </a:r>
            <a:r>
              <a:rPr lang="en-AU" dirty="0" smtClean="0"/>
              <a:t>. Unions and </a:t>
            </a:r>
            <a:r>
              <a:rPr lang="en-AU" dirty="0" err="1" smtClean="0"/>
              <a:t>Labor</a:t>
            </a:r>
            <a:r>
              <a:rPr lang="en-AU" dirty="0" smtClean="0"/>
              <a:t> don’t care about those unemployed....directly contrary to </a:t>
            </a:r>
            <a:r>
              <a:rPr lang="en-AU" dirty="0" err="1" smtClean="0"/>
              <a:t>Labor</a:t>
            </a:r>
            <a:r>
              <a:rPr lang="en-AU" dirty="0" smtClean="0"/>
              <a:t> values.</a:t>
            </a:r>
          </a:p>
          <a:p>
            <a:r>
              <a:rPr lang="en-AU" dirty="0" smtClean="0"/>
              <a:t>Franking Credits. Badly explained and with Coalition messages running interference and telling lies.......directly contrary to </a:t>
            </a:r>
            <a:r>
              <a:rPr lang="en-AU" dirty="0" err="1" smtClean="0"/>
              <a:t>labor</a:t>
            </a:r>
            <a:r>
              <a:rPr lang="en-AU" dirty="0" smtClean="0"/>
              <a:t> Values.</a:t>
            </a:r>
          </a:p>
          <a:p>
            <a:r>
              <a:rPr lang="en-AU" dirty="0" err="1" smtClean="0"/>
              <a:t>Adani</a:t>
            </a:r>
            <a:r>
              <a:rPr lang="en-AU" dirty="0" smtClean="0"/>
              <a:t> Mine. </a:t>
            </a:r>
            <a:r>
              <a:rPr lang="en-AU" dirty="0" err="1" smtClean="0"/>
              <a:t>Labor</a:t>
            </a:r>
            <a:r>
              <a:rPr lang="en-AU" dirty="0" smtClean="0"/>
              <a:t> against Jobs......directly contrary to </a:t>
            </a:r>
            <a:r>
              <a:rPr lang="en-AU" dirty="0" err="1" smtClean="0"/>
              <a:t>Labor</a:t>
            </a:r>
            <a:r>
              <a:rPr lang="en-AU" dirty="0" smtClean="0"/>
              <a:t> values.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Fattening the Pig before the Fair</a:t>
            </a:r>
            <a:endParaRPr lang="en-AU" dirty="0"/>
          </a:p>
        </p:txBody>
      </p:sp>
      <p:pic>
        <p:nvPicPr>
          <p:cNvPr id="1026" name="Picture 2" descr="C:\Users\temp\AppData\Local\Microsoft\Windows\INetCache\IE\CJ2XTGN3\10694356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4521708" cy="4061414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Two Message types missing.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 smtClean="0"/>
          </a:p>
          <a:p>
            <a:pPr algn="ctr">
              <a:buNone/>
            </a:pPr>
            <a:endParaRPr lang="en-AU" dirty="0" smtClean="0"/>
          </a:p>
          <a:p>
            <a:pPr algn="ctr"/>
            <a:r>
              <a:rPr lang="en-AU" dirty="0" smtClean="0"/>
              <a:t>A general message of who we are (Unions and </a:t>
            </a:r>
            <a:r>
              <a:rPr lang="en-AU" dirty="0" err="1" smtClean="0"/>
              <a:t>Labor</a:t>
            </a:r>
            <a:r>
              <a:rPr lang="en-AU" dirty="0" smtClean="0"/>
              <a:t>)</a:t>
            </a:r>
          </a:p>
          <a:p>
            <a:pPr algn="ctr"/>
            <a:r>
              <a:rPr lang="en-AU" dirty="0" smtClean="0"/>
              <a:t>Specific messages about individual policies which reinforce who we are.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Specific Diet of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Who we are</a:t>
            </a:r>
          </a:p>
          <a:p>
            <a:pPr algn="ctr"/>
            <a:r>
              <a:rPr lang="en-AU" dirty="0" smtClean="0"/>
              <a:t>What we do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Tasty snacks of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Individual messages for policies</a:t>
            </a:r>
          </a:p>
          <a:p>
            <a:pPr algn="ctr"/>
            <a:r>
              <a:rPr lang="en-AU" dirty="0" smtClean="0"/>
              <a:t>Congruent with special diet.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now have a fattened Pig ready to sell at the fair (Federal Election)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Suggestions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Labor</a:t>
            </a:r>
            <a:r>
              <a:rPr lang="en-AU" dirty="0" smtClean="0"/>
              <a:t> Party and ACTU develop a series of media for their members.</a:t>
            </a:r>
          </a:p>
          <a:p>
            <a:pPr lvl="1"/>
            <a:r>
              <a:rPr lang="en-AU" dirty="0" smtClean="0"/>
              <a:t>The story of the working class (1700’s)</a:t>
            </a:r>
          </a:p>
          <a:p>
            <a:pPr lvl="1">
              <a:buNone/>
            </a:pPr>
            <a:r>
              <a:rPr lang="en-AU" dirty="0" smtClean="0"/>
              <a:t>	Agricultural Revolution.</a:t>
            </a:r>
          </a:p>
          <a:p>
            <a:pPr lvl="1"/>
            <a:r>
              <a:rPr lang="en-AU" dirty="0" smtClean="0"/>
              <a:t>The story of the Landowning class</a:t>
            </a:r>
          </a:p>
          <a:p>
            <a:pPr lvl="1">
              <a:buNone/>
            </a:pPr>
            <a:r>
              <a:rPr lang="en-AU" dirty="0" smtClean="0"/>
              <a:t>	Making Laws in the Parliament</a:t>
            </a:r>
          </a:p>
          <a:p>
            <a:pPr lvl="1"/>
            <a:r>
              <a:rPr lang="en-AU" dirty="0" smtClean="0"/>
              <a:t>The continuing story of the working class</a:t>
            </a:r>
          </a:p>
          <a:p>
            <a:pPr lvl="1">
              <a:buNone/>
            </a:pPr>
            <a:r>
              <a:rPr lang="en-AU" dirty="0" smtClean="0"/>
              <a:t>	Industrial Revolution.</a:t>
            </a:r>
          </a:p>
          <a:p>
            <a:pPr lvl="1">
              <a:buNone/>
            </a:pPr>
            <a:r>
              <a:rPr lang="en-AU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Suggestions (</a:t>
            </a:r>
            <a:r>
              <a:rPr lang="en-AU" dirty="0" err="1" smtClean="0"/>
              <a:t>contd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Making of the combination Laws of 1799 and 1800</a:t>
            </a:r>
          </a:p>
          <a:p>
            <a:pPr>
              <a:buNone/>
            </a:pPr>
            <a:r>
              <a:rPr lang="en-AU" dirty="0" smtClean="0"/>
              <a:t>	Repression of the working class.</a:t>
            </a:r>
          </a:p>
          <a:p>
            <a:r>
              <a:rPr lang="en-AU" dirty="0" smtClean="0"/>
              <a:t>The control of the Parliament and laws by the Landowners.</a:t>
            </a:r>
          </a:p>
          <a:p>
            <a:pPr>
              <a:buNone/>
            </a:pPr>
            <a:r>
              <a:rPr lang="en-AU" dirty="0" smtClean="0"/>
              <a:t>	Enclosure of the common Lands and disenfranchisement of the Working man.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Harvard Business School case Study Methodology.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Product.  </a:t>
            </a:r>
            <a:r>
              <a:rPr lang="en-AU" dirty="0" smtClean="0"/>
              <a:t>which is </a:t>
            </a:r>
            <a:r>
              <a:rPr lang="en-AU" dirty="0" err="1" smtClean="0"/>
              <a:t>Labor’s</a:t>
            </a:r>
            <a:r>
              <a:rPr lang="en-AU" dirty="0" smtClean="0"/>
              <a:t> Policy platform</a:t>
            </a:r>
          </a:p>
          <a:p>
            <a:r>
              <a:rPr lang="en-AU" b="1" dirty="0" smtClean="0"/>
              <a:t>Price. </a:t>
            </a:r>
            <a:r>
              <a:rPr lang="en-AU" dirty="0" smtClean="0"/>
              <a:t>How it affects the Person and/or the budget</a:t>
            </a:r>
          </a:p>
          <a:p>
            <a:r>
              <a:rPr lang="en-AU" b="1" dirty="0" smtClean="0"/>
              <a:t>Promotion. </a:t>
            </a:r>
            <a:r>
              <a:rPr lang="en-AU" dirty="0" smtClean="0"/>
              <a:t>The messages to be distributed re the Policy and the </a:t>
            </a:r>
            <a:r>
              <a:rPr lang="en-AU" dirty="0" err="1" smtClean="0"/>
              <a:t>Labor</a:t>
            </a:r>
            <a:r>
              <a:rPr lang="en-AU" dirty="0" smtClean="0"/>
              <a:t> party.</a:t>
            </a:r>
          </a:p>
          <a:p>
            <a:r>
              <a:rPr lang="en-AU" b="1" dirty="0" smtClean="0"/>
              <a:t>Place. </a:t>
            </a:r>
            <a:r>
              <a:rPr lang="en-AU" dirty="0" smtClean="0"/>
              <a:t>The methodology of spreading the message. Particularly the medium used.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Suggestions (</a:t>
            </a:r>
            <a:r>
              <a:rPr lang="en-AU" dirty="0" err="1" smtClean="0"/>
              <a:t>contd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lack of any Social Justice.</a:t>
            </a:r>
          </a:p>
          <a:p>
            <a:pPr>
              <a:buNone/>
            </a:pPr>
            <a:r>
              <a:rPr lang="en-AU" dirty="0" smtClean="0"/>
              <a:t>	Poverty, crime and punishment.</a:t>
            </a:r>
          </a:p>
          <a:p>
            <a:r>
              <a:rPr lang="en-AU" dirty="0" smtClean="0"/>
              <a:t>Reduction in wages etc.</a:t>
            </a:r>
          </a:p>
          <a:p>
            <a:r>
              <a:rPr lang="en-AU" dirty="0" smtClean="0"/>
              <a:t>Formation of Unions (reasons for)</a:t>
            </a:r>
          </a:p>
          <a:p>
            <a:r>
              <a:rPr lang="en-AU" dirty="0" smtClean="0"/>
              <a:t>Formation of </a:t>
            </a:r>
            <a:r>
              <a:rPr lang="en-AU" dirty="0" err="1" smtClean="0"/>
              <a:t>Labor</a:t>
            </a:r>
            <a:r>
              <a:rPr lang="en-AU" dirty="0" smtClean="0"/>
              <a:t> Party (Representation of Unions in the Law making body Parliament)</a:t>
            </a:r>
          </a:p>
          <a:p>
            <a:r>
              <a:rPr lang="en-AU" dirty="0" smtClean="0"/>
              <a:t>Achievements for all Australians.</a:t>
            </a:r>
          </a:p>
          <a:p>
            <a:r>
              <a:rPr lang="en-AU" dirty="0" smtClean="0"/>
              <a:t>Blow trumpet.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 Segmentation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Three Segments chosen after analysis.</a:t>
            </a:r>
          </a:p>
          <a:p>
            <a:endParaRPr lang="en-AU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7649" y="2133600"/>
          <a:ext cx="7753351" cy="405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Segments Chosen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15 Years to 35 Years.</a:t>
            </a:r>
          </a:p>
          <a:p>
            <a:pPr lvl="1"/>
            <a:r>
              <a:rPr lang="en-AU" dirty="0" smtClean="0"/>
              <a:t>Characteristics.</a:t>
            </a:r>
          </a:p>
          <a:p>
            <a:pPr lvl="2"/>
            <a:r>
              <a:rPr lang="en-AU" dirty="0" smtClean="0"/>
              <a:t>Being Educated</a:t>
            </a:r>
          </a:p>
          <a:p>
            <a:pPr lvl="2"/>
            <a:r>
              <a:rPr lang="en-AU" dirty="0" smtClean="0"/>
              <a:t>Looking for part time Employment (whilst Studying)</a:t>
            </a:r>
          </a:p>
          <a:p>
            <a:pPr lvl="2"/>
            <a:r>
              <a:rPr lang="en-AU" dirty="0" smtClean="0"/>
              <a:t>Looking for full time employment (after Study)</a:t>
            </a:r>
          </a:p>
          <a:p>
            <a:pPr lvl="2"/>
            <a:r>
              <a:rPr lang="en-AU" dirty="0" smtClean="0"/>
              <a:t>Aspirations. Family/Home/good job/Hope/expectations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Segments Chosen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36 Years to 59 Years.</a:t>
            </a:r>
          </a:p>
          <a:p>
            <a:pPr lvl="1"/>
            <a:r>
              <a:rPr lang="en-AU" dirty="0" smtClean="0"/>
              <a:t>Characteristics.</a:t>
            </a:r>
          </a:p>
          <a:p>
            <a:pPr lvl="2"/>
            <a:r>
              <a:rPr lang="en-AU" dirty="0" smtClean="0"/>
              <a:t>Educated</a:t>
            </a:r>
          </a:p>
          <a:p>
            <a:pPr lvl="2"/>
            <a:r>
              <a:rPr lang="en-AU" dirty="0" smtClean="0"/>
              <a:t>In part time Employment </a:t>
            </a:r>
          </a:p>
          <a:p>
            <a:pPr lvl="2"/>
            <a:r>
              <a:rPr lang="en-AU" dirty="0" smtClean="0"/>
              <a:t>Underemployed.</a:t>
            </a:r>
          </a:p>
          <a:p>
            <a:pPr lvl="2"/>
            <a:r>
              <a:rPr lang="en-AU" dirty="0" smtClean="0"/>
              <a:t>Looking for full time employment (after Study)</a:t>
            </a:r>
          </a:p>
          <a:p>
            <a:pPr lvl="2"/>
            <a:r>
              <a:rPr lang="en-AU" dirty="0" smtClean="0"/>
              <a:t>Aspirations. Family/Home/good job/Hope/expectations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Segments Chosen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60 Years plus.</a:t>
            </a:r>
          </a:p>
          <a:p>
            <a:pPr lvl="1"/>
            <a:r>
              <a:rPr lang="en-AU" dirty="0" smtClean="0"/>
              <a:t>Characteristics.</a:t>
            </a:r>
          </a:p>
          <a:p>
            <a:pPr lvl="2"/>
            <a:r>
              <a:rPr lang="en-AU" dirty="0" smtClean="0"/>
              <a:t>Educated</a:t>
            </a:r>
          </a:p>
          <a:p>
            <a:pPr lvl="2"/>
            <a:r>
              <a:rPr lang="en-AU" dirty="0" smtClean="0"/>
              <a:t>Retired</a:t>
            </a:r>
          </a:p>
          <a:p>
            <a:pPr lvl="2"/>
            <a:r>
              <a:rPr lang="en-AU" dirty="0" smtClean="0"/>
              <a:t>Enough to live on and also support children </a:t>
            </a:r>
          </a:p>
          <a:p>
            <a:pPr lvl="2"/>
            <a:r>
              <a:rPr lang="en-AU" dirty="0" smtClean="0"/>
              <a:t>Super as a bank.</a:t>
            </a:r>
          </a:p>
          <a:p>
            <a:pPr lvl="2"/>
            <a:r>
              <a:rPr lang="en-AU" dirty="0" smtClean="0"/>
              <a:t>Busy with Children and grandchildren</a:t>
            </a:r>
          </a:p>
          <a:p>
            <a:pPr lvl="2"/>
            <a:r>
              <a:rPr lang="en-AU" dirty="0" smtClean="0"/>
              <a:t>Travel</a:t>
            </a:r>
          </a:p>
          <a:p>
            <a:pPr lvl="2"/>
            <a:r>
              <a:rPr lang="en-AU" dirty="0" smtClean="0"/>
              <a:t>Aspirations. Family/Home/good job for children/Hope/expectations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Segments Chosen (4) Extra.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female population.</a:t>
            </a:r>
          </a:p>
          <a:p>
            <a:endParaRPr lang="en-AU" dirty="0" smtClean="0"/>
          </a:p>
          <a:p>
            <a:r>
              <a:rPr lang="en-AU" dirty="0" smtClean="0"/>
              <a:t>In the 2016 census the female population of Australia was 50.7%</a:t>
            </a:r>
          </a:p>
          <a:p>
            <a:r>
              <a:rPr lang="en-AU" dirty="0" smtClean="0"/>
              <a:t>Important because of </a:t>
            </a:r>
          </a:p>
          <a:p>
            <a:pPr lvl="1"/>
            <a:r>
              <a:rPr lang="en-AU" dirty="0" smtClean="0"/>
              <a:t>Inequality with wage parity</a:t>
            </a:r>
          </a:p>
          <a:p>
            <a:pPr lvl="1"/>
            <a:r>
              <a:rPr lang="en-AU" dirty="0" smtClean="0"/>
              <a:t>Retirement income</a:t>
            </a:r>
          </a:p>
          <a:p>
            <a:pPr lvl="1"/>
            <a:r>
              <a:rPr lang="en-AU" dirty="0" smtClean="0"/>
              <a:t>Domestic violence.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Labor</a:t>
            </a:r>
            <a:r>
              <a:rPr lang="en-AU" dirty="0" smtClean="0"/>
              <a:t> Policies.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173 Policies</a:t>
            </a:r>
          </a:p>
          <a:p>
            <a:r>
              <a:rPr lang="en-AU" dirty="0" smtClean="0"/>
              <a:t>In no Order</a:t>
            </a:r>
          </a:p>
          <a:p>
            <a:r>
              <a:rPr lang="en-AU" dirty="0" err="1" smtClean="0"/>
              <a:t>Color</a:t>
            </a:r>
            <a:r>
              <a:rPr lang="en-AU" dirty="0" smtClean="0"/>
              <a:t> coded (in No order)</a:t>
            </a:r>
          </a:p>
          <a:p>
            <a:r>
              <a:rPr lang="en-AU" dirty="0" smtClean="0"/>
              <a:t>Too Many?</a:t>
            </a:r>
          </a:p>
          <a:p>
            <a:r>
              <a:rPr lang="en-AU" dirty="0" smtClean="0"/>
              <a:t>Large Target?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3FCC-5F42-4BF6-BA38-12C7A3C349D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907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Filling the Vacuum?</vt:lpstr>
      <vt:lpstr>The Authors.</vt:lpstr>
      <vt:lpstr>Harvard Business School case Study Methodology.</vt:lpstr>
      <vt:lpstr>Market Segmentation</vt:lpstr>
      <vt:lpstr>The Segments Chosen (1)</vt:lpstr>
      <vt:lpstr>The Segments Chosen (2)</vt:lpstr>
      <vt:lpstr>The Segments Chosen (3)</vt:lpstr>
      <vt:lpstr>The Segments Chosen (4) Extra.</vt:lpstr>
      <vt:lpstr>Labor Policies.</vt:lpstr>
      <vt:lpstr>Policy Example.</vt:lpstr>
      <vt:lpstr>SWOT.</vt:lpstr>
      <vt:lpstr>Messages relating to Segment 1.</vt:lpstr>
      <vt:lpstr>Messages relating to Segment 1.</vt:lpstr>
      <vt:lpstr>Messages relating to Segment 2.</vt:lpstr>
      <vt:lpstr>Messages relating to Segment 2.</vt:lpstr>
      <vt:lpstr>Messages relating to Segment 3.</vt:lpstr>
      <vt:lpstr>Messages relating to Segment 3.</vt:lpstr>
      <vt:lpstr>Messages relating to segment 4.</vt:lpstr>
      <vt:lpstr>Maslow’s Hierarchy of Needs</vt:lpstr>
      <vt:lpstr>Perception of Unions and Labor.</vt:lpstr>
      <vt:lpstr>Perception of Unions and Labor.</vt:lpstr>
      <vt:lpstr>Perception of Unions and Labor.</vt:lpstr>
      <vt:lpstr>Fattening the Pig before the Fair</vt:lpstr>
      <vt:lpstr>Two Message types missing.</vt:lpstr>
      <vt:lpstr>Specific Diet of</vt:lpstr>
      <vt:lpstr>Tasty snacks of </vt:lpstr>
      <vt:lpstr>Outcome.</vt:lpstr>
      <vt:lpstr>Some Suggestions</vt:lpstr>
      <vt:lpstr>Some Suggestions (contd)</vt:lpstr>
      <vt:lpstr>Some Suggestions (contd)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the Vacuum?</dc:title>
  <dc:creator>temp</dc:creator>
  <cp:lastModifiedBy>temp</cp:lastModifiedBy>
  <cp:revision>49</cp:revision>
  <dcterms:created xsi:type="dcterms:W3CDTF">2019-06-25T00:10:38Z</dcterms:created>
  <dcterms:modified xsi:type="dcterms:W3CDTF">2019-07-20T22:57:55Z</dcterms:modified>
</cp:coreProperties>
</file>